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8"/>
  </p:notesMasterIdLst>
  <p:sldIdLst>
    <p:sldId id="419" r:id="rId2"/>
    <p:sldId id="420" r:id="rId3"/>
    <p:sldId id="421" r:id="rId4"/>
    <p:sldId id="422" r:id="rId5"/>
    <p:sldId id="423" r:id="rId6"/>
    <p:sldId id="424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8" d="100"/>
          <a:sy n="88" d="100"/>
        </p:scale>
        <p:origin x="49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CA0F28-3367-43B1-B43C-40AE8157B233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FB488C-9A2A-4991-B3E5-59BAB75AB2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516380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1pPr>
            <a:lvl2pPr marL="742950" indent="-285750"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2pPr>
            <a:lvl3pPr marL="1143000" indent="-228600"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3pPr>
            <a:lvl4pPr marL="1600200" indent="-228600"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4pPr>
            <a:lvl5pPr marL="2057400" indent="-228600"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3600" b="1">
                <a:solidFill>
                  <a:schemeClr val="accent2"/>
                </a:solidFill>
                <a:latin typeface="Arial" panose="020B0604020202020204" pitchFamily="34" charset="0"/>
              </a:defRPr>
            </a:lvl9pPr>
          </a:lstStyle>
          <a:p>
            <a:fld id="{3B613740-F959-4E26-9E6A-CA3B2CFE83D2}" type="slidenum">
              <a:rPr lang="en-US" altLang="en-US" sz="1200" b="0" smtClean="0">
                <a:solidFill>
                  <a:schemeClr val="tx1"/>
                </a:solidFill>
                <a:latin typeface="Times New Roman" panose="02020603050405020304" pitchFamily="18" charset="0"/>
              </a:rPr>
              <a:pPr/>
              <a:t>1</a:t>
            </a:fld>
            <a:endParaRPr lang="en-US" altLang="en-US" sz="1200" b="0">
              <a:solidFill>
                <a:schemeClr val="tx1"/>
              </a:solidFill>
              <a:latin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464382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DCEE55-8CDD-4514-917F-56439F56B31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2684307-83E9-4C06-A9A4-CBDCC1CA72C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7EFF95B-F53F-4505-9ADB-CE0B1F08AF0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9DD8-37E7-40D2-BE21-26D21D4475AD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07460A-CDE3-4CAE-A171-72D6B0299B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B6C9E27-4BCF-42AA-9A43-A0431C08AE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CAC1-E23F-409F-9038-C28F56F39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2329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E79C90-AFEA-4D51-BCC6-DDA8532A9F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F6853-5526-4E1A-A2F0-A7E1F301DE2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2EEA46-5B2A-4CCF-AC39-BA913A29DB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9DD8-37E7-40D2-BE21-26D21D4475AD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205646-12E6-4805-BC6A-B2B5A8B534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FF05246-DE01-4E81-80AF-1F8BAD18081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CAC1-E23F-409F-9038-C28F56F39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8041066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4F8816-E117-4D31-9EC8-29D72AC506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820B05-565D-4744-B6BD-8A87851C912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C9A730-42AD-4E3C-A228-D381AC5D54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9DD8-37E7-40D2-BE21-26D21D4475AD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0FD02FE-BE51-4B4B-9258-DE08FCDA71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7C0768C-8AFE-4522-A463-FEFCE42654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CAC1-E23F-409F-9038-C28F56F39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6322819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9A807C-1AF9-4E1B-8D9C-6BFE582F6C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1E3D124-8E14-443D-B56B-60B5F405FBB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028363-FA9F-41D6-8CAE-250965C323A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3C4DAD8-F30D-4E9E-83B0-43EAC16A0E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9DD8-37E7-40D2-BE21-26D21D4475AD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FD2B4F1-1BF9-4F0C-8C7F-37BB42F092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FC95954-DDEA-456E-B699-55ECE3A904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CAC1-E23F-409F-9038-C28F56F39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932605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1D6EA7-9428-43DE-981C-7F2252D1AA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2A5A618-EDCC-4CC6-9281-DCDCFA7C286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92FCE4C-F998-496E-B2E1-B81B90F723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CB716E4-3982-4DE7-B664-0A6EE4F0FB6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E08CE55-4F27-4C0C-A431-C4024D21A20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77388E52-CF28-4CE5-B3D5-B3BD371487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9DD8-37E7-40D2-BE21-26D21D4475AD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287A4E0-D781-432E-B4F6-FEA71D2546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07A0BAB-9078-4FB3-A7A8-1255E23567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CAC1-E23F-409F-9038-C28F56F39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13391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D659F8-DA8F-4E5B-9DC3-84BC5656FC3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5FE35F-4C61-4C2C-BF8E-1DFAD0AD62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9DD8-37E7-40D2-BE21-26D21D4475AD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72B188F-4C6F-4A04-B513-1B8352923E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79ED20F-B912-429A-AEB4-8D9D96570D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CAC1-E23F-409F-9038-C28F56F39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52015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DFFE58E2-4FA4-4113-94FC-0160DA6A014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9DD8-37E7-40D2-BE21-26D21D4475AD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BBF459-CF8A-4851-B1BE-3F2D218EF3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704764-A065-4ECA-8ED2-800E7DDA48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CAC1-E23F-409F-9038-C28F56F39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6994539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C08A17-131C-486B-86D1-25509A7099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9609D9E-1021-482F-BF5E-912686C595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FD05B8A-EAD2-4F06-A045-8D59673DF7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0E7780-1BF2-4B54-9578-0870CEA6E2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9DD8-37E7-40D2-BE21-26D21D4475AD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77C50A1-D158-4F35-A599-05D8D65072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C898D39-EFB7-42D4-8D08-824C2CAA73B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CAC1-E23F-409F-9038-C28F56F39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8435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6AA215-5B85-42F8-94C3-27476EEC59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73E0A6B-21D1-4E6B-BC65-967ECEE5077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997B66F-1407-441E-9127-E9C5F262167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E0B1643-6C83-42A9-B384-5DDDA09DB3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9DD8-37E7-40D2-BE21-26D21D4475AD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12AF23-B000-4C77-9CE6-0F79BCBB084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06A9874-EF55-4C43-A176-3AD04EF623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CAC1-E23F-409F-9038-C28F56F39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191682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37E134-2D35-4284-8CCA-00CA702646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2B8F0F8-32CD-4B93-A189-7BB30F2B0B7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06BAA-9D51-45D5-A22B-05AA24405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9DD8-37E7-40D2-BE21-26D21D4475AD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5E998B-3295-4C38-A041-FC5FB32BD3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AE055EF-F4DE-41A5-BEE9-1D75AA1F7C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CAC1-E23F-409F-9038-C28F56F39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135533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730EA9C-F854-4F99-A798-FDFC2417EB3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9883700-3C78-43DD-B2D0-428CF0EEEC7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A77FA6A-FB85-4DDA-AE07-2A5DB208A0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7F9DD8-37E7-40D2-BE21-26D21D4475AD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BDA30C-55EE-4861-AFEA-8BAC8FFF25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B93E04-2E36-419D-A6C9-2ED20E3DAE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4BCAC1-E23F-409F-9038-C28F56F39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6715513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C32C8D5-79DD-4960-8FE7-BE33CEC197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B345686-1ACD-4FDD-B3F2-EDE4256834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9A4677-41B6-4239-97E5-9CE4506C0DD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A7F9DD8-37E7-40D2-BE21-26D21D4475AD}" type="datetimeFigureOut">
              <a:rPr lang="en-US" smtClean="0"/>
              <a:t>3/9/2019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41E31AC-F19D-48F9-A47D-BB0AAB1E486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BC973FA-B32E-46A7-89C4-F3BA5D5632A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4BCAC1-E23F-409F-9038-C28F56F39A1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9316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 idx="4294967295"/>
          </p:nvPr>
        </p:nvSpPr>
        <p:spPr>
          <a:xfrm>
            <a:off x="1812925" y="6070600"/>
            <a:ext cx="8534400" cy="338138"/>
          </a:xfrm>
        </p:spPr>
        <p:txBody>
          <a:bodyPr/>
          <a:lstStyle/>
          <a:p>
            <a:pPr algn="r" eaLnBrk="1" hangingPunct="1">
              <a:defRPr/>
            </a:pPr>
            <a:r>
              <a:rPr lang="en-US" sz="800" dirty="0">
                <a:solidFill>
                  <a:schemeClr val="accent6"/>
                </a:solidFill>
              </a:rPr>
              <a:t>Chapter 1 What is Sport and Why Do We Study It?</a:t>
            </a:r>
          </a:p>
        </p:txBody>
      </p:sp>
      <p:sp>
        <p:nvSpPr>
          <p:cNvPr id="4099" name="AutoShape 18"/>
          <p:cNvSpPr>
            <a:spLocks noChangeArrowheads="1"/>
          </p:cNvSpPr>
          <p:nvPr/>
        </p:nvSpPr>
        <p:spPr bwMode="auto">
          <a:xfrm>
            <a:off x="1812926" y="355601"/>
            <a:ext cx="8556625" cy="6100763"/>
          </a:xfrm>
          <a:prstGeom prst="roundRect">
            <a:avLst>
              <a:gd name="adj" fmla="val 2935"/>
            </a:avLst>
          </a:prstGeom>
          <a:gradFill rotWithShape="1">
            <a:gsLst>
              <a:gs pos="0">
                <a:srgbClr val="5B82FF"/>
              </a:gs>
              <a:gs pos="100000">
                <a:srgbClr val="FFEDB9"/>
              </a:gs>
            </a:gsLst>
            <a:lin ang="5400000" scaled="1"/>
          </a:gradFill>
          <a:ln w="38100" cmpd="dbl" algn="ctr">
            <a:solidFill>
              <a:schemeClr val="bg1"/>
            </a:solidFill>
            <a:round/>
            <a:headEnd/>
            <a:tailEnd/>
          </a:ln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endParaRPr lang="en-US" altLang="en-US" sz="3600">
              <a:solidFill>
                <a:schemeClr val="accent2"/>
              </a:solidFill>
            </a:endParaRPr>
          </a:p>
        </p:txBody>
      </p:sp>
      <p:sp>
        <p:nvSpPr>
          <p:cNvPr id="15367" name="Text Box 7"/>
          <p:cNvSpPr txBox="1">
            <a:spLocks noChangeArrowheads="1"/>
          </p:cNvSpPr>
          <p:nvPr/>
        </p:nvSpPr>
        <p:spPr bwMode="auto">
          <a:xfrm>
            <a:off x="5164138" y="677863"/>
            <a:ext cx="1801812" cy="112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6800" dirty="0">
                <a:solidFill>
                  <a:schemeClr val="bg1"/>
                </a:solidFill>
              </a:rPr>
              <a:t>29</a:t>
            </a:r>
            <a:endParaRPr lang="en-US" altLang="en-US" sz="6800" b="0" dirty="0">
              <a:solidFill>
                <a:schemeClr val="bg1"/>
              </a:solidFill>
            </a:endParaRPr>
          </a:p>
        </p:txBody>
      </p:sp>
      <p:sp>
        <p:nvSpPr>
          <p:cNvPr id="15368" name="Text Box 8"/>
          <p:cNvSpPr txBox="1">
            <a:spLocks noChangeArrowheads="1"/>
          </p:cNvSpPr>
          <p:nvPr/>
        </p:nvSpPr>
        <p:spPr bwMode="auto">
          <a:xfrm>
            <a:off x="2070101" y="2574925"/>
            <a:ext cx="8042275" cy="1353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 algn="ctr">
              <a:lnSpc>
                <a:spcPct val="85000"/>
              </a:lnSpc>
              <a:spcBef>
                <a:spcPct val="50000"/>
              </a:spcBef>
              <a:defRPr/>
            </a:pPr>
            <a:r>
              <a:rPr lang="en-US" sz="4800" dirty="0">
                <a:effectLst>
                  <a:outerShdw blurRad="38100" dist="38100" dir="2700000" algn="tl">
                    <a:srgbClr val="C0C0C0"/>
                  </a:outerShdw>
                </a:effectLst>
                <a:latin typeface="Arial Black" pitchFamily="34" charset="0"/>
              </a:rPr>
              <a:t>Stakeholder Expectations</a:t>
            </a:r>
          </a:p>
        </p:txBody>
      </p:sp>
      <p:sp>
        <p:nvSpPr>
          <p:cNvPr id="15379" name="Text Box 19"/>
          <p:cNvSpPr txBox="1">
            <a:spLocks noChangeArrowheads="1"/>
          </p:cNvSpPr>
          <p:nvPr/>
        </p:nvSpPr>
        <p:spPr bwMode="auto">
          <a:xfrm>
            <a:off x="1984376" y="558800"/>
            <a:ext cx="82264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>
              <a:spcBef>
                <a:spcPct val="50000"/>
              </a:spcBef>
              <a:buFontTx/>
              <a:buNone/>
            </a:pPr>
            <a:r>
              <a:rPr lang="en-US" altLang="en-US" sz="2400" b="0" dirty="0">
                <a:solidFill>
                  <a:schemeClr val="bg1"/>
                </a:solidFill>
              </a:rPr>
              <a:t>C  H  A  P  T  E  R</a:t>
            </a:r>
          </a:p>
        </p:txBody>
      </p:sp>
      <p:sp>
        <p:nvSpPr>
          <p:cNvPr id="15380" name="Rectangle 20"/>
          <p:cNvSpPr>
            <a:spLocks noChangeArrowheads="1"/>
          </p:cNvSpPr>
          <p:nvPr/>
        </p:nvSpPr>
        <p:spPr bwMode="auto">
          <a:xfrm>
            <a:off x="2028825" y="900113"/>
            <a:ext cx="8115300" cy="42862"/>
          </a:xfrm>
          <a:prstGeom prst="rect">
            <a:avLst/>
          </a:prstGeom>
          <a:gradFill rotWithShape="1">
            <a:gsLst>
              <a:gs pos="0">
                <a:srgbClr val="CC9900"/>
              </a:gs>
              <a:gs pos="50000">
                <a:srgbClr val="FFFFFF"/>
              </a:gs>
              <a:gs pos="100000">
                <a:srgbClr val="CC9900"/>
              </a:gs>
            </a:gsLst>
            <a:lin ang="0" scaled="1"/>
          </a:gra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>
              <a:spcBef>
                <a:spcPct val="20000"/>
              </a:spcBef>
              <a:buChar char="•"/>
              <a:defRPr sz="2800" b="1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0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85000"/>
              </a:lnSpc>
              <a:spcBef>
                <a:spcPct val="0"/>
              </a:spcBef>
              <a:buFontTx/>
              <a:buNone/>
            </a:pPr>
            <a:endParaRPr lang="en-US" altLang="en-US" sz="360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22845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7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53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153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20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450" decel="100000" fill="hold"/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" accel="100000" fill="hold">
                                          <p:stCondLst>
                                            <p:cond delay="45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367" grpId="0" autoUpdateAnimBg="0"/>
      <p:bldP spid="15368" grpId="0" autoUpdateAnimBg="0"/>
      <p:bldP spid="15379" grpId="0"/>
      <p:bldP spid="15380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Range of Stakeholders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0100" y="1638300"/>
            <a:ext cx="8051800" cy="4318000"/>
          </a:xfrm>
        </p:spPr>
        <p:txBody>
          <a:bodyPr/>
          <a:lstStyle/>
          <a:p>
            <a:r>
              <a:rPr lang="en-US" dirty="0"/>
              <a:t>ISO Guide 73 definition = a person or group concerned with, affected by, or perceiving themselves to be affected by an organization</a:t>
            </a:r>
          </a:p>
        </p:txBody>
      </p:sp>
      <p:pic>
        <p:nvPicPr>
          <p:cNvPr id="1026" name="Picture 2" descr="Image result for stakeholder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84788" y="3123800"/>
            <a:ext cx="5237113" cy="32208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574359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Range of Stakeholders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Stakeholders may have contradictory expectation of the organization</a:t>
            </a:r>
          </a:p>
          <a:p>
            <a:r>
              <a:rPr lang="en-US" dirty="0"/>
              <a:t>For example: employees will want the highest pay possible while the owner wants the business to be as profitable as possible</a:t>
            </a:r>
          </a:p>
        </p:txBody>
      </p:sp>
    </p:spTree>
    <p:extLst>
      <p:ext uri="{BB962C8B-B14F-4D97-AF65-F5344CB8AC3E}">
        <p14:creationId xmlns:p14="http://schemas.microsoft.com/office/powerpoint/2010/main" val="3748308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 Dialogue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70100" y="1307432"/>
            <a:ext cx="8051800" cy="4318000"/>
          </a:xfrm>
        </p:spPr>
        <p:txBody>
          <a:bodyPr/>
          <a:lstStyle/>
          <a:p>
            <a:r>
              <a:rPr lang="en-US" dirty="0"/>
              <a:t>The level and nature of dialogue with stakeholders will depend on the particular interests of the stakeholder in the operations of the organization</a:t>
            </a:r>
          </a:p>
          <a:p>
            <a:pPr lvl="1"/>
            <a:r>
              <a:rPr lang="en-US" dirty="0"/>
              <a:t>For example, if I wanted to invest $100,000 in your business, what kind of information would I want compared to your customers?</a:t>
            </a:r>
          </a:p>
          <a:p>
            <a:r>
              <a:rPr lang="en-US" dirty="0"/>
              <a:t>To obtain the fullest picture of the risks facing an organization, analysis of stakeholders and their expectation is necessary.</a:t>
            </a:r>
          </a:p>
        </p:txBody>
      </p:sp>
    </p:spTree>
    <p:extLst>
      <p:ext uri="{BB962C8B-B14F-4D97-AF65-F5344CB8AC3E}">
        <p14:creationId xmlns:p14="http://schemas.microsoft.com/office/powerpoint/2010/main" val="71172434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Stakeholder Dialogue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936508" y="1396999"/>
          <a:ext cx="6318984" cy="502302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6318984">
                  <a:extLst>
                    <a:ext uri="{9D8B030D-6E8A-4147-A177-3AD203B41FA5}">
                      <a16:colId xmlns:a16="http://schemas.microsoft.com/office/drawing/2014/main" val="2668274826"/>
                    </a:ext>
                  </a:extLst>
                </a:gridCol>
              </a:tblGrid>
              <a:tr h="451028">
                <a:tc>
                  <a:txBody>
                    <a:bodyPr/>
                    <a:lstStyle/>
                    <a:p>
                      <a:r>
                        <a:rPr lang="en-US" dirty="0"/>
                        <a:t>Data for shareholders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800377"/>
                  </a:ext>
                </a:extLst>
              </a:tr>
              <a:tr h="883604">
                <a:tc>
                  <a:txBody>
                    <a:bodyPr/>
                    <a:lstStyle/>
                    <a:p>
                      <a:r>
                        <a:rPr lang="en-US" b="1" dirty="0"/>
                        <a:t>General</a:t>
                      </a:r>
                    </a:p>
                    <a:p>
                      <a:r>
                        <a:rPr lang="en-US" dirty="0"/>
                        <a:t>A clear statement of strategy and vision</a:t>
                      </a:r>
                    </a:p>
                    <a:p>
                      <a:r>
                        <a:rPr lang="en-US" dirty="0"/>
                        <a:t>Corporate profile and principal markets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5026531"/>
                  </a:ext>
                </a:extLst>
              </a:tr>
              <a:tr h="883604">
                <a:tc>
                  <a:txBody>
                    <a:bodyPr/>
                    <a:lstStyle/>
                    <a:p>
                      <a:r>
                        <a:rPr lang="en-US" b="1" dirty="0"/>
                        <a:t>Financial data</a:t>
                      </a:r>
                    </a:p>
                    <a:p>
                      <a:r>
                        <a:rPr lang="en-US" dirty="0"/>
                        <a:t>Annual report and financial statements</a:t>
                      </a:r>
                    </a:p>
                    <a:p>
                      <a:r>
                        <a:rPr lang="en-US" dirty="0"/>
                        <a:t>Archived financial information for the past three years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308987"/>
                  </a:ext>
                </a:extLst>
              </a:tr>
              <a:tr h="883604">
                <a:tc>
                  <a:txBody>
                    <a:bodyPr/>
                    <a:lstStyle/>
                    <a:p>
                      <a:r>
                        <a:rPr lang="en-US" b="1" dirty="0"/>
                        <a:t>Corporate governance</a:t>
                      </a:r>
                      <a:r>
                        <a:rPr lang="en-US" b="1" baseline="0" dirty="0"/>
                        <a:t> and CSR</a:t>
                      </a:r>
                    </a:p>
                    <a:p>
                      <a:r>
                        <a:rPr lang="en-US" baseline="0" dirty="0"/>
                        <a:t>Information related to compliance with Combined Code</a:t>
                      </a:r>
                    </a:p>
                    <a:p>
                      <a:r>
                        <a:rPr lang="en-US" baseline="0" dirty="0"/>
                        <a:t>Information on the company CSR policies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2641261"/>
                  </a:ext>
                </a:extLst>
              </a:tr>
              <a:tr h="883604">
                <a:tc>
                  <a:txBody>
                    <a:bodyPr/>
                    <a:lstStyle/>
                    <a:p>
                      <a:r>
                        <a:rPr lang="en-US" b="1" dirty="0"/>
                        <a:t>Shareholder information</a:t>
                      </a:r>
                    </a:p>
                    <a:p>
                      <a:r>
                        <a:rPr lang="en-US" dirty="0"/>
                        <a:t>Shareholder analysis by size and constituent</a:t>
                      </a:r>
                    </a:p>
                    <a:p>
                      <a:r>
                        <a:rPr lang="en-US" dirty="0"/>
                        <a:t>Information on directors’ share dealings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0509130"/>
                  </a:ext>
                </a:extLst>
              </a:tr>
              <a:tr h="883604">
                <a:tc>
                  <a:txBody>
                    <a:bodyPr/>
                    <a:lstStyle/>
                    <a:p>
                      <a:r>
                        <a:rPr lang="en-US" b="1" dirty="0"/>
                        <a:t>Relevant news</a:t>
                      </a:r>
                    </a:p>
                    <a:p>
                      <a:r>
                        <a:rPr lang="en-US" dirty="0"/>
                        <a:t>Access to all news releases and presentations</a:t>
                      </a:r>
                    </a:p>
                    <a:p>
                      <a:r>
                        <a:rPr lang="en-US" dirty="0"/>
                        <a:t>Developments</a:t>
                      </a:r>
                      <a:r>
                        <a:rPr lang="en-US" baseline="0" dirty="0"/>
                        <a:t> that might affect the share value</a:t>
                      </a:r>
                      <a:endParaRPr 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630901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0038027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/>
          </p:nvPr>
        </p:nvGraphicFramePr>
        <p:xfrm>
          <a:off x="2592404" y="3192781"/>
          <a:ext cx="7007192" cy="31557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54874">
                  <a:extLst>
                    <a:ext uri="{9D8B030D-6E8A-4147-A177-3AD203B41FA5}">
                      <a16:colId xmlns:a16="http://schemas.microsoft.com/office/drawing/2014/main" val="1680425263"/>
                    </a:ext>
                  </a:extLst>
                </a:gridCol>
                <a:gridCol w="4752318">
                  <a:extLst>
                    <a:ext uri="{9D8B030D-6E8A-4147-A177-3AD203B41FA5}">
                      <a16:colId xmlns:a16="http://schemas.microsoft.com/office/drawing/2014/main" val="2703396716"/>
                    </a:ext>
                  </a:extLst>
                </a:gridCol>
              </a:tblGrid>
              <a:tr h="450821">
                <a:tc>
                  <a:txBody>
                    <a:bodyPr/>
                    <a:lstStyle/>
                    <a:p>
                      <a:r>
                        <a:rPr lang="en-US" dirty="0"/>
                        <a:t>Stakeholder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Expectations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1421297"/>
                  </a:ext>
                </a:extLst>
              </a:tr>
              <a:tr h="450821"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US" dirty="0"/>
                        <a:t>1. Customers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Good coffee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2191204"/>
                  </a:ext>
                </a:extLst>
              </a:tr>
              <a:tr h="450821">
                <a:tc>
                  <a:txBody>
                    <a:bodyPr/>
                    <a:lstStyle/>
                    <a:p>
                      <a:r>
                        <a:rPr lang="en-US" dirty="0"/>
                        <a:t>2. Staff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Respect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9879119"/>
                  </a:ext>
                </a:extLst>
              </a:tr>
              <a:tr h="450821">
                <a:tc>
                  <a:txBody>
                    <a:bodyPr/>
                    <a:lstStyle/>
                    <a:p>
                      <a:r>
                        <a:rPr lang="en-US" dirty="0"/>
                        <a:t>3. Financiers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Good reviews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4543268"/>
                  </a:ext>
                </a:extLst>
              </a:tr>
              <a:tr h="450821">
                <a:tc>
                  <a:txBody>
                    <a:bodyPr/>
                    <a:lstStyle/>
                    <a:p>
                      <a:r>
                        <a:rPr lang="en-US" dirty="0"/>
                        <a:t>4. Suppliers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Consistency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7231955"/>
                  </a:ext>
                </a:extLst>
              </a:tr>
              <a:tr h="450821">
                <a:tc>
                  <a:txBody>
                    <a:bodyPr/>
                    <a:lstStyle/>
                    <a:p>
                      <a:r>
                        <a:rPr lang="en-US" dirty="0"/>
                        <a:t>5. Regulators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Pay taxes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62041310"/>
                  </a:ext>
                </a:extLst>
              </a:tr>
              <a:tr h="450821">
                <a:tc>
                  <a:txBody>
                    <a:bodyPr/>
                    <a:lstStyle/>
                    <a:p>
                      <a:r>
                        <a:rPr lang="en-US" dirty="0"/>
                        <a:t>6. Community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dirty="0"/>
                        <a:t>Put $ back into the business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8259595"/>
                  </a:ext>
                </a:extLst>
              </a:tr>
            </a:tbl>
          </a:graphicData>
        </a:graphic>
      </p:graphicFrame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Attendance/Participation</a:t>
            </a:r>
          </a:p>
        </p:txBody>
      </p:sp>
      <p:sp>
        <p:nvSpPr>
          <p:cNvPr id="6" name="Content Placeholder 2"/>
          <p:cNvSpPr>
            <a:spLocks noGrp="1"/>
          </p:cNvSpPr>
          <p:nvPr>
            <p:ph idx="1"/>
          </p:nvPr>
        </p:nvSpPr>
        <p:spPr>
          <a:xfrm>
            <a:off x="2070100" y="1638300"/>
            <a:ext cx="8051800" cy="4318000"/>
          </a:xfrm>
        </p:spPr>
        <p:txBody>
          <a:bodyPr/>
          <a:lstStyle/>
          <a:p>
            <a:r>
              <a:rPr lang="en-US" dirty="0"/>
              <a:t>Who are the stakeholders in your business and what are their expectations? </a:t>
            </a:r>
          </a:p>
          <a:p>
            <a:r>
              <a:rPr lang="en-US" dirty="0"/>
              <a:t>For example, a coffee shop…</a:t>
            </a:r>
          </a:p>
        </p:txBody>
      </p:sp>
    </p:spTree>
    <p:extLst>
      <p:ext uri="{BB962C8B-B14F-4D97-AF65-F5344CB8AC3E}">
        <p14:creationId xmlns:p14="http://schemas.microsoft.com/office/powerpoint/2010/main" val="343648104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292</Words>
  <Application>Microsoft Office PowerPoint</Application>
  <PresentationFormat>Widescreen</PresentationFormat>
  <Paragraphs>48</Paragraphs>
  <Slides>6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2" baseType="lpstr">
      <vt:lpstr>Arial</vt:lpstr>
      <vt:lpstr>Arial Black</vt:lpstr>
      <vt:lpstr>Calibri</vt:lpstr>
      <vt:lpstr>Calibri Light</vt:lpstr>
      <vt:lpstr>Times New Roman</vt:lpstr>
      <vt:lpstr>Office Theme</vt:lpstr>
      <vt:lpstr>Chapter 1 What is Sport and Why Do We Study It?</vt:lpstr>
      <vt:lpstr>Range of Stakeholders</vt:lpstr>
      <vt:lpstr>Range of Stakeholders</vt:lpstr>
      <vt:lpstr>Stakeholder Dialogue</vt:lpstr>
      <vt:lpstr>Stakeholder Dialogue</vt:lpstr>
      <vt:lpstr>Attendance/Participation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Chapter 1 What is Sport and Why Do We Study It?</dc:title>
  <dc:creator>Martin, Michael</dc:creator>
  <cp:lastModifiedBy>Martin, Michael</cp:lastModifiedBy>
  <cp:revision>1</cp:revision>
  <dcterms:created xsi:type="dcterms:W3CDTF">2019-03-09T22:23:07Z</dcterms:created>
  <dcterms:modified xsi:type="dcterms:W3CDTF">2019-03-09T22:23:25Z</dcterms:modified>
</cp:coreProperties>
</file>